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4" r:id="rId2"/>
    <p:sldId id="259" r:id="rId3"/>
    <p:sldId id="265" r:id="rId4"/>
    <p:sldId id="306" r:id="rId5"/>
    <p:sldId id="343" r:id="rId6"/>
    <p:sldId id="359" r:id="rId7"/>
    <p:sldId id="355" r:id="rId8"/>
    <p:sldId id="356" r:id="rId9"/>
    <p:sldId id="322" r:id="rId10"/>
    <p:sldId id="350" r:id="rId11"/>
    <p:sldId id="352" r:id="rId12"/>
    <p:sldId id="307" r:id="rId13"/>
    <p:sldId id="338" r:id="rId14"/>
    <p:sldId id="328" r:id="rId15"/>
    <p:sldId id="345" r:id="rId16"/>
    <p:sldId id="334" r:id="rId17"/>
    <p:sldId id="340" r:id="rId18"/>
    <p:sldId id="362" r:id="rId19"/>
    <p:sldId id="363" r:id="rId20"/>
    <p:sldId id="361" r:id="rId21"/>
    <p:sldId id="358" r:id="rId22"/>
    <p:sldId id="360" r:id="rId2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Øystein" initials="Ø" lastIdx="1" clrIdx="0">
    <p:extLst>
      <p:ext uri="{19B8F6BF-5375-455C-9EA6-DF929625EA0E}">
        <p15:presenceInfo xmlns:p15="http://schemas.microsoft.com/office/powerpoint/2012/main" userId="Øyste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CEC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3" autoAdjust="0"/>
    <p:restoredTop sz="88296" autoAdjust="0"/>
  </p:normalViewPr>
  <p:slideViewPr>
    <p:cSldViewPr snapToGrid="0">
      <p:cViewPr varScale="1">
        <p:scale>
          <a:sx n="97" d="100"/>
          <a:sy n="97" d="100"/>
        </p:scale>
        <p:origin x="9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28831F-5A50-4D87-B833-E174EC08B39F}" type="datetimeFigureOut">
              <a:rPr lang="nb-NO" smtClean="0"/>
              <a:t>23.10.2018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17052-DD4F-4D53-83EF-11D3A9A0CC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0245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…så hvor</a:t>
            </a:r>
            <a:r>
              <a:rPr lang="nb-NO" baseline="0" dirty="0"/>
              <a:t> vi er i resten av verden.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F4A26-78C7-A441-BAE6-9B51F62D4DDE}" type="slidenum">
              <a:rPr lang="nb-NO" smtClean="0"/>
              <a:t>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33112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18 prosent er avgifter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17052-DD4F-4D53-83EF-11D3A9A0CCB1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1156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27 % er avgifter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17052-DD4F-4D53-83EF-11D3A9A0CCB1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9034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Punkt 1: Kortere reiser betaler samme pris, og på utenlandsreiser betales det avgift kun den ene veien</a:t>
            </a:r>
          </a:p>
          <a:p>
            <a:r>
              <a:rPr lang="nb-NO" dirty="0"/>
              <a:t>121 millioner flypassasjeravgift fra Troms og Finnmark. 500 kroner per innbygger…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17052-DD4F-4D53-83EF-11D3A9A0CCB1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3570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Forslag til nytt Oslo S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17052-DD4F-4D53-83EF-11D3A9A0CCB1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2372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Forslag til nytt Oslo S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17052-DD4F-4D53-83EF-11D3A9A0CCB1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2875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Hvor vi befinner oss i Norge</a:t>
            </a:r>
            <a:r>
              <a:rPr lang="is-IS" dirty="0"/>
              <a:t>…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F4A26-78C7-A441-BAE6-9B51F62D4DDE}" type="slidenum">
              <a:rPr lang="nb-NO" smtClean="0"/>
              <a:t>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88497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17052-DD4F-4D53-83EF-11D3A9A0CCB1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3438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Verdien av lakseeksporten økte med 5,3 prosent i 2017, hvorav 2,1 prosent kom av økt volum</a:t>
            </a:r>
          </a:p>
          <a:p>
            <a:r>
              <a:rPr lang="nb-NO" dirty="0"/>
              <a:t>Polen er </a:t>
            </a:r>
            <a:r>
              <a:rPr lang="nb-NO" dirty="0" err="1"/>
              <a:t>viktiskte</a:t>
            </a:r>
            <a:r>
              <a:rPr lang="nb-NO" dirty="0"/>
              <a:t> eksportland, 9 </a:t>
            </a:r>
            <a:r>
              <a:rPr lang="nb-NO" dirty="0" err="1"/>
              <a:t>mrd</a:t>
            </a:r>
            <a:r>
              <a:rPr lang="nb-NO" dirty="0"/>
              <a:t> i 2017 (85 prosent er laks)) - videreforedling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17052-DD4F-4D53-83EF-11D3A9A0CCB1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239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17052-DD4F-4D53-83EF-11D3A9A0CCB1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9412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17052-DD4F-4D53-83EF-11D3A9A0CCB1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9046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Tallet er omsetningen for nova </a:t>
            </a:r>
            <a:r>
              <a:rPr lang="nb-NO" dirty="0" err="1"/>
              <a:t>sea</a:t>
            </a:r>
            <a:r>
              <a:rPr lang="nb-NO" dirty="0"/>
              <a:t> og </a:t>
            </a:r>
            <a:r>
              <a:rPr lang="nb-NO" dirty="0" err="1"/>
              <a:t>lovundlaks</a:t>
            </a:r>
            <a:r>
              <a:rPr lang="nb-NO" dirty="0"/>
              <a:t>…</a:t>
            </a:r>
          </a:p>
          <a:p>
            <a:r>
              <a:rPr lang="nb-NO" dirty="0"/>
              <a:t>De må ha fergetilbud, og nærhet </a:t>
            </a:r>
            <a:r>
              <a:rPr lang="nb-NO" dirty="0" err="1"/>
              <a:t>tilflyplass</a:t>
            </a:r>
            <a:r>
              <a:rPr lang="nb-NO" dirty="0"/>
              <a:t> når de kommer på land.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17052-DD4F-4D53-83EF-11D3A9A0CCB1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5721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Oversikt over statlig subsidiering av persontransport. Tog står for mesteparten.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17052-DD4F-4D53-83EF-11D3A9A0CCB1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1083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Over halvparten av </a:t>
            </a:r>
            <a:r>
              <a:rPr lang="nb-NO" dirty="0" err="1"/>
              <a:t>togsubsidiene</a:t>
            </a:r>
            <a:r>
              <a:rPr lang="nb-NO" dirty="0"/>
              <a:t> går til strekninger med start og stoppested på indre Østlandet, og det koster staten over 1 milliard mer enn de totale FOT-subsidiene…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17052-DD4F-4D53-83EF-11D3A9A0CCB1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9397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3C6F36F-35B6-4943-BD8E-EB5670939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436AF28-58A8-426F-9B8D-AFEC4ABF12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0E82EEC-339C-4071-93D7-115955CEE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D855-877D-4F28-BE4A-F34AFAE13DAE}" type="datetimeFigureOut">
              <a:rPr lang="nb-NO" smtClean="0"/>
              <a:t>23.10.2018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F92ABC7-F5F0-4A26-8587-BCE7AA062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A9A5C85-9AA3-4E61-8D17-84F91F043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B43AF-D368-4CAA-8000-C7B13E0084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7284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4E35AC6-FB3E-4D66-A6AC-5D2B8392D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D4EB453-7FFA-44EF-B0CD-2DF4872E35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FB51579-3CCA-4BE9-8856-4A9955C0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D855-877D-4F28-BE4A-F34AFAE13DAE}" type="datetimeFigureOut">
              <a:rPr lang="nb-NO" smtClean="0"/>
              <a:t>23.10.2018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26DE828-08EE-436F-881B-58D3EF7B7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D2E41B-8A6C-48B5-A940-B2A7A8D88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B43AF-D368-4CAA-8000-C7B13E0084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1508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5B74F576-7F3F-4E61-8F20-C20DF0998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01DE8FB-FB73-412F-8BC4-4CF06A7081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4D9F512-EDB6-43FF-A0C2-99323AA18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D855-877D-4F28-BE4A-F34AFAE13DAE}" type="datetimeFigureOut">
              <a:rPr lang="nb-NO" smtClean="0"/>
              <a:t>23.10.2018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0732B04-53F5-4206-B707-61E1E371C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27D8DD6-1A1F-41F8-B754-1EE403F8F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B43AF-D368-4CAA-8000-C7B13E0084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4707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B38964-3E2A-41A4-AF75-9464A723E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843C643-409B-4166-8CC4-4AC9B0466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5DE555-9084-4723-A026-F3A451188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D855-877D-4F28-BE4A-F34AFAE13DAE}" type="datetimeFigureOut">
              <a:rPr lang="nb-NO" smtClean="0"/>
              <a:t>23.10.2018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528C7E6-29AC-4D38-885B-EAFF77096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FED2FD3-7667-47BA-8482-B9DFDD7E8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B43AF-D368-4CAA-8000-C7B13E0084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7068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56E6CC-F9E4-4B88-8A66-EE4D53BF9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EABDBBB-AB5F-473F-A183-47CD5BB85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6F017F8-077C-455B-B032-A6A61842F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D855-877D-4F28-BE4A-F34AFAE13DAE}" type="datetimeFigureOut">
              <a:rPr lang="nb-NO" smtClean="0"/>
              <a:t>23.10.2018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D994A05-B11A-4BB9-BE82-1A9588735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97FDF45-56D0-4DE4-8CD1-3F2148B92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B43AF-D368-4CAA-8000-C7B13E0084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4413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5924E0-CBAB-48C6-A2BE-11E2A4487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FE74A01-5389-4BA6-863C-49AD25180D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C55E696-C1C4-4C2B-A681-41DC14D016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BAA9C8C-DE18-4C55-AF8E-F96478B91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D855-877D-4F28-BE4A-F34AFAE13DAE}" type="datetimeFigureOut">
              <a:rPr lang="nb-NO" smtClean="0"/>
              <a:t>23.10.2018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747271D-48B3-49CD-94E4-FA8C6A363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842EB27-D1EE-4318-B37C-C25B1C34E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B43AF-D368-4CAA-8000-C7B13E0084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9372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4A192C0-723E-4132-8FE9-B6F12A262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6C2B460-D487-4D70-946D-7D7605F44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20DF666-9AD6-44F0-BEBD-04E317B5EC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ADE968E-6D16-4FA4-AE0B-18231FB02B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BA5E6F67-5A33-4214-91ED-564C72382E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6F0D5F8-7053-4F3A-8439-E7E0DBD3F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D855-877D-4F28-BE4A-F34AFAE13DAE}" type="datetimeFigureOut">
              <a:rPr lang="nb-NO" smtClean="0"/>
              <a:t>23.10.2018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0F9DAF85-D7F8-42BE-9EB4-1D4DD8E8F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D353520-C661-4677-B6BB-BA8FBEC8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B43AF-D368-4CAA-8000-C7B13E0084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9294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0CF17CB-205E-4E43-AB1B-181173FB2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6DB3A7B-BF0B-4DED-BF5A-ADC98DF31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D855-877D-4F28-BE4A-F34AFAE13DAE}" type="datetimeFigureOut">
              <a:rPr lang="nb-NO" smtClean="0"/>
              <a:t>23.10.2018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BB73EEF-42B6-46A2-BA51-1F9E18FD5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368C403-401F-4F99-8A12-57625CBE9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B43AF-D368-4CAA-8000-C7B13E0084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7677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84BBF57-EB0E-4846-91C0-AA6F79E6A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D855-877D-4F28-BE4A-F34AFAE13DAE}" type="datetimeFigureOut">
              <a:rPr lang="nb-NO" smtClean="0"/>
              <a:t>23.10.2018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A7AD747-6310-4064-B0FE-6D654B717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AF04694-1FD4-4034-8E38-AA05588EC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B43AF-D368-4CAA-8000-C7B13E0084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583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130B91-6B59-4363-AE4F-303654BE0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2A98552-86DC-4B34-9123-BA1AC8DE4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6D6DFB4-843D-49EA-AE5C-4C199F259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7280E99-126A-4919-9A40-2FB2CD2D4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D855-877D-4F28-BE4A-F34AFAE13DAE}" type="datetimeFigureOut">
              <a:rPr lang="nb-NO" smtClean="0"/>
              <a:t>23.10.2018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61B207A-FFA3-434D-821D-D593A1403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32C4FA4-4B45-4046-8CE0-923D0B198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B43AF-D368-4CAA-8000-C7B13E0084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8163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62E192-65BE-4A41-9221-B1F59E19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99E51AD7-98E9-482C-8E4B-2D49A1777D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D661E62-67E8-418F-AB69-3F1048FEF8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0885FA1-711F-442C-968E-5AF7EA0FE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D855-877D-4F28-BE4A-F34AFAE13DAE}" type="datetimeFigureOut">
              <a:rPr lang="nb-NO" smtClean="0"/>
              <a:t>23.10.2018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218BD3E-3EEB-4E66-9E6C-C9E67526D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F72A6E0-5337-4D8D-BE5B-5965C3739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B43AF-D368-4CAA-8000-C7B13E0084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2853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4E794CE-1075-4ED0-A0D9-814CA6BAF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EC770AB-132B-4416-8BE1-B4E25852C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89BC1B5-9315-4FBF-9A1B-FEC95221F7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7D855-877D-4F28-BE4A-F34AFAE13DAE}" type="datetimeFigureOut">
              <a:rPr lang="nb-NO" smtClean="0"/>
              <a:t>23.10.2018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5A783B3-E024-49CD-8047-07D198A132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B28DDB1-84E2-4F56-ADBD-C2F8BBC4CA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B43AF-D368-4CAA-8000-C7B13E00846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8308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6.png"/><Relationship Id="rId9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7" b="62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87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4EA04AF-D85B-44FD-AB90-80E1F8AF3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88" y="1055466"/>
            <a:ext cx="11650579" cy="5802534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EE9603F4-0DD0-4751-93D5-8B83281105C1}"/>
              </a:ext>
            </a:extLst>
          </p:cNvPr>
          <p:cNvSpPr txBox="1"/>
          <p:nvPr/>
        </p:nvSpPr>
        <p:spPr>
          <a:xfrm>
            <a:off x="700840" y="505325"/>
            <a:ext cx="1079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dirty="0">
                <a:latin typeface="Century Gothic" panose="020B0502020202020204" pitchFamily="34" charset="0"/>
              </a:rPr>
              <a:t>Fallende petroleumsproduksjon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AFE4231B-357A-4B0B-8D2B-92F0DCD9FADC}"/>
              </a:ext>
            </a:extLst>
          </p:cNvPr>
          <p:cNvSpPr txBox="1"/>
          <p:nvPr/>
        </p:nvSpPr>
        <p:spPr>
          <a:xfrm>
            <a:off x="2189748" y="1165083"/>
            <a:ext cx="843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Prognose for petroleumsproduksjon, millioner kubikkmeter petroleumsekvivalenter</a:t>
            </a:r>
          </a:p>
        </p:txBody>
      </p:sp>
    </p:spTree>
    <p:extLst>
      <p:ext uri="{BB962C8B-B14F-4D97-AF65-F5344CB8AC3E}">
        <p14:creationId xmlns:p14="http://schemas.microsoft.com/office/powerpoint/2010/main" val="2943778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B61B0B7F-1CA5-4B05-8743-BDAB0F1C4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34" y="1719490"/>
            <a:ext cx="10671810" cy="3014414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9634CF67-BC43-472E-8CDA-22C8EF2DF4BF}"/>
              </a:ext>
            </a:extLst>
          </p:cNvPr>
          <p:cNvSpPr txBox="1"/>
          <p:nvPr/>
        </p:nvSpPr>
        <p:spPr>
          <a:xfrm>
            <a:off x="1179095" y="1090568"/>
            <a:ext cx="9264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latin typeface="Century Gothic" panose="020B0502020202020204" pitchFamily="34" charset="0"/>
              </a:rPr>
              <a:t>Petroleumsindustrien 2018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A23FC652-8694-4F7A-B3A3-F21AFBA2B91F}"/>
              </a:ext>
            </a:extLst>
          </p:cNvPr>
          <p:cNvSpPr txBox="1"/>
          <p:nvPr/>
        </p:nvSpPr>
        <p:spPr>
          <a:xfrm>
            <a:off x="7684168" y="6362210"/>
            <a:ext cx="4507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Kilder: Oljedirektoratet, Revidert statsbudsjett 2018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C59C67D0-5BB3-4A3C-911F-DE935DF67570}"/>
              </a:ext>
            </a:extLst>
          </p:cNvPr>
          <p:cNvSpPr txBox="1"/>
          <p:nvPr/>
        </p:nvSpPr>
        <p:spPr>
          <a:xfrm>
            <a:off x="1179095" y="4936435"/>
            <a:ext cx="767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u="sng" dirty="0">
                <a:latin typeface="Century Gothic" panose="020B0502020202020204" pitchFamily="34" charset="0"/>
              </a:rPr>
              <a:t>I år vil staten hente inn 224,3 </a:t>
            </a:r>
            <a:r>
              <a:rPr lang="nb-NO" sz="2400" u="sng" dirty="0" err="1">
                <a:latin typeface="Century Gothic" panose="020B0502020202020204" pitchFamily="34" charset="0"/>
              </a:rPr>
              <a:t>mrd</a:t>
            </a:r>
            <a:r>
              <a:rPr lang="nb-NO" sz="2400" u="sng" dirty="0">
                <a:latin typeface="Century Gothic" panose="020B0502020202020204" pitchFamily="34" charset="0"/>
              </a:rPr>
              <a:t> fra oljevirksomheten…</a:t>
            </a:r>
          </a:p>
        </p:txBody>
      </p:sp>
    </p:spTree>
    <p:extLst>
      <p:ext uri="{BB962C8B-B14F-4D97-AF65-F5344CB8AC3E}">
        <p14:creationId xmlns:p14="http://schemas.microsoft.com/office/powerpoint/2010/main" val="1522802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DC4BABC-BF09-4853-9C49-BE2047D51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98" y="0"/>
            <a:ext cx="10142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38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D1341A1-4524-44C6-A73E-AB2B7941ABC3}"/>
              </a:ext>
            </a:extLst>
          </p:cNvPr>
          <p:cNvSpPr/>
          <p:nvPr/>
        </p:nvSpPr>
        <p:spPr>
          <a:xfrm>
            <a:off x="1089760" y="2129028"/>
            <a:ext cx="225469" cy="23799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7D6C926-F852-4D10-AEDF-A3E50ABD60C9}"/>
              </a:ext>
            </a:extLst>
          </p:cNvPr>
          <p:cNvSpPr/>
          <p:nvPr/>
        </p:nvSpPr>
        <p:spPr>
          <a:xfrm>
            <a:off x="1089096" y="2781672"/>
            <a:ext cx="225469" cy="23799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B82AC68-AB05-4482-A279-D336166E1EB3}"/>
              </a:ext>
            </a:extLst>
          </p:cNvPr>
          <p:cNvSpPr/>
          <p:nvPr/>
        </p:nvSpPr>
        <p:spPr>
          <a:xfrm>
            <a:off x="1089096" y="3439094"/>
            <a:ext cx="225469" cy="23799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08ED09B-9D14-4E67-AD99-F6BBA4CD39C7}"/>
              </a:ext>
            </a:extLst>
          </p:cNvPr>
          <p:cNvSpPr txBox="1"/>
          <p:nvPr/>
        </p:nvSpPr>
        <p:spPr>
          <a:xfrm>
            <a:off x="1528168" y="3327260"/>
            <a:ext cx="456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Century Gothic" panose="020B0502020202020204" pitchFamily="34" charset="0"/>
              </a:rPr>
              <a:t>Under 50.000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DB559B26-DA6C-49AE-90CB-1A83723DCB29}"/>
              </a:ext>
            </a:extLst>
          </p:cNvPr>
          <p:cNvSpPr/>
          <p:nvPr/>
        </p:nvSpPr>
        <p:spPr>
          <a:xfrm>
            <a:off x="5235879" y="2484179"/>
            <a:ext cx="325677" cy="371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36187136-B786-493E-B6C0-6C2A50D0DEFA}"/>
              </a:ext>
            </a:extLst>
          </p:cNvPr>
          <p:cNvSpPr txBox="1"/>
          <p:nvPr/>
        </p:nvSpPr>
        <p:spPr>
          <a:xfrm>
            <a:off x="1528169" y="2669838"/>
            <a:ext cx="456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Century Gothic" panose="020B0502020202020204" pitchFamily="34" charset="0"/>
              </a:rPr>
              <a:t>50.000 - 100.000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D3FF474-0FDC-4978-B972-D1CDB69DB121}"/>
              </a:ext>
            </a:extLst>
          </p:cNvPr>
          <p:cNvSpPr/>
          <p:nvPr/>
        </p:nvSpPr>
        <p:spPr>
          <a:xfrm>
            <a:off x="1089096" y="4096516"/>
            <a:ext cx="225469" cy="23799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BF29A758-5D3D-4CFA-9231-0D1E92F3760F}"/>
              </a:ext>
            </a:extLst>
          </p:cNvPr>
          <p:cNvSpPr txBox="1"/>
          <p:nvPr/>
        </p:nvSpPr>
        <p:spPr>
          <a:xfrm>
            <a:off x="1528168" y="3979634"/>
            <a:ext cx="456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Century Gothic" panose="020B0502020202020204" pitchFamily="34" charset="0"/>
              </a:rPr>
              <a:t>Under 15.000</a:t>
            </a:r>
          </a:p>
        </p:txBody>
      </p:sp>
      <p:pic>
        <p:nvPicPr>
          <p:cNvPr id="13" name="Bilde 12" descr="Et bilde som inneholder tekst, kart&#10;&#10;Beskrivelse som er generert med høy visshet">
            <a:extLst>
              <a:ext uri="{FF2B5EF4-FFF2-40B4-BE49-F238E27FC236}">
                <a16:creationId xmlns:a16="http://schemas.microsoft.com/office/drawing/2014/main" id="{C35C8F14-75F2-41D9-B019-B3F481A99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233" y="359134"/>
            <a:ext cx="5102269" cy="6139730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11EFF9B5-8EC8-4C1E-9BB3-59DFA14F5E27}"/>
              </a:ext>
            </a:extLst>
          </p:cNvPr>
          <p:cNvSpPr txBox="1"/>
          <p:nvPr/>
        </p:nvSpPr>
        <p:spPr>
          <a:xfrm>
            <a:off x="1528170" y="2017194"/>
            <a:ext cx="456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Century Gothic" panose="020B0502020202020204" pitchFamily="34" charset="0"/>
              </a:rPr>
              <a:t>Over 100.000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1C841F6-EEB1-4EAB-8941-E6064D351086}"/>
              </a:ext>
            </a:extLst>
          </p:cNvPr>
          <p:cNvSpPr txBox="1"/>
          <p:nvPr/>
        </p:nvSpPr>
        <p:spPr>
          <a:xfrm>
            <a:off x="981475" y="1033118"/>
            <a:ext cx="6405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Century Gothic" panose="020B0502020202020204" pitchFamily="34" charset="0"/>
              </a:rPr>
              <a:t>Eksportinntekter per innbygger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8A58F948-5FBF-4796-8B2C-42BDEE8F4D88}"/>
              </a:ext>
            </a:extLst>
          </p:cNvPr>
          <p:cNvSpPr txBox="1"/>
          <p:nvPr/>
        </p:nvSpPr>
        <p:spPr>
          <a:xfrm>
            <a:off x="9645728" y="6398592"/>
            <a:ext cx="2546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Kilde: Innovasjon Norge</a:t>
            </a:r>
          </a:p>
        </p:txBody>
      </p:sp>
    </p:spTree>
    <p:extLst>
      <p:ext uri="{BB962C8B-B14F-4D97-AF65-F5344CB8AC3E}">
        <p14:creationId xmlns:p14="http://schemas.microsoft.com/office/powerpoint/2010/main" val="2010304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iStock_000063374967_Full.jpg">
            <a:extLst>
              <a:ext uri="{FF2B5EF4-FFF2-40B4-BE49-F238E27FC236}">
                <a16:creationId xmlns:a16="http://schemas.microsoft.com/office/drawing/2014/main" id="{2997DF99-084E-488F-8186-0A1F56864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29"/>
          <a:stretch/>
        </p:blipFill>
        <p:spPr>
          <a:xfrm>
            <a:off x="3456992" y="0"/>
            <a:ext cx="8735008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Bilde 5" descr="Et bilde som inneholder himmel, utendørs, person, mann&#10;&#10;Beskrivelse som er generert med svært høy visshet">
            <a:extLst>
              <a:ext uri="{FF2B5EF4-FFF2-40B4-BE49-F238E27FC236}">
                <a16:creationId xmlns:a16="http://schemas.microsoft.com/office/drawing/2014/main" id="{CDC59C42-E356-4F26-90EA-94C08FD2C6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07906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18ECA890-9914-4BBF-8081-F747F4E7F737}"/>
              </a:ext>
            </a:extLst>
          </p:cNvPr>
          <p:cNvSpPr/>
          <p:nvPr/>
        </p:nvSpPr>
        <p:spPr>
          <a:xfrm>
            <a:off x="-12032" y="3662389"/>
            <a:ext cx="2863516" cy="31956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D196496-4F00-4F04-9190-4DEF06CB4286}"/>
              </a:ext>
            </a:extLst>
          </p:cNvPr>
          <p:cNvSpPr/>
          <p:nvPr/>
        </p:nvSpPr>
        <p:spPr>
          <a:xfrm>
            <a:off x="6107906" y="3662389"/>
            <a:ext cx="2891718" cy="31956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75947705-F598-4393-B64D-836A8B90EE03}"/>
              </a:ext>
            </a:extLst>
          </p:cNvPr>
          <p:cNvSpPr txBox="1"/>
          <p:nvPr/>
        </p:nvSpPr>
        <p:spPr>
          <a:xfrm>
            <a:off x="108034" y="4029087"/>
            <a:ext cx="256297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latin typeface="Century Gothic" panose="020B0502020202020204" pitchFamily="34" charset="0"/>
              </a:rPr>
              <a:t>Nordland</a:t>
            </a:r>
          </a:p>
          <a:p>
            <a:endParaRPr lang="nb-NO" dirty="0">
              <a:latin typeface="Century Gothic" panose="020B0502020202020204" pitchFamily="34" charset="0"/>
            </a:endParaRPr>
          </a:p>
          <a:p>
            <a:r>
              <a:rPr lang="nb-NO" b="1" dirty="0">
                <a:latin typeface="Century Gothic" panose="020B0502020202020204" pitchFamily="34" charset="0"/>
              </a:rPr>
              <a:t>Eksportinntekter: </a:t>
            </a:r>
          </a:p>
          <a:p>
            <a:r>
              <a:rPr lang="nb-NO" dirty="0">
                <a:latin typeface="Century Gothic" panose="020B0502020202020204" pitchFamily="34" charset="0"/>
              </a:rPr>
              <a:t>27 412 millioner</a:t>
            </a:r>
          </a:p>
          <a:p>
            <a:endParaRPr lang="nb-NO" dirty="0">
              <a:latin typeface="Century Gothic" panose="020B0502020202020204" pitchFamily="34" charset="0"/>
            </a:endParaRPr>
          </a:p>
          <a:p>
            <a:endParaRPr lang="nb-NO" dirty="0">
              <a:latin typeface="Century Gothic" panose="020B0502020202020204" pitchFamily="34" charset="0"/>
            </a:endParaRPr>
          </a:p>
          <a:p>
            <a:r>
              <a:rPr lang="nb-NO" b="1" dirty="0">
                <a:latin typeface="Century Gothic" panose="020B0502020202020204" pitchFamily="34" charset="0"/>
              </a:rPr>
              <a:t>Per innbygger: </a:t>
            </a:r>
          </a:p>
          <a:p>
            <a:r>
              <a:rPr lang="nb-NO" dirty="0">
                <a:latin typeface="Century Gothic" panose="020B0502020202020204" pitchFamily="34" charset="0"/>
              </a:rPr>
              <a:t>112 651,-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16C2E59-527A-4FE4-B92A-8435FE455AE9}"/>
              </a:ext>
            </a:extLst>
          </p:cNvPr>
          <p:cNvSpPr txBox="1"/>
          <p:nvPr/>
        </p:nvSpPr>
        <p:spPr>
          <a:xfrm>
            <a:off x="6274406" y="4029087"/>
            <a:ext cx="238833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latin typeface="Century Gothic" panose="020B0502020202020204" pitchFamily="34" charset="0"/>
              </a:rPr>
              <a:t>Oslo</a:t>
            </a:r>
          </a:p>
          <a:p>
            <a:endParaRPr lang="nb-NO" dirty="0">
              <a:latin typeface="Century Gothic" panose="020B0502020202020204" pitchFamily="34" charset="0"/>
            </a:endParaRPr>
          </a:p>
          <a:p>
            <a:r>
              <a:rPr lang="nb-NO" b="1" dirty="0">
                <a:latin typeface="Century Gothic" panose="020B0502020202020204" pitchFamily="34" charset="0"/>
              </a:rPr>
              <a:t>Eksportinntekter: </a:t>
            </a:r>
          </a:p>
          <a:p>
            <a:r>
              <a:rPr lang="nb-NO" dirty="0">
                <a:latin typeface="Century Gothic" panose="020B0502020202020204" pitchFamily="34" charset="0"/>
              </a:rPr>
              <a:t>8 594 millioner</a:t>
            </a:r>
          </a:p>
          <a:p>
            <a:endParaRPr lang="nb-NO" dirty="0">
              <a:latin typeface="Century Gothic" panose="020B0502020202020204" pitchFamily="34" charset="0"/>
            </a:endParaRPr>
          </a:p>
          <a:p>
            <a:endParaRPr lang="nb-NO" dirty="0">
              <a:latin typeface="Century Gothic" panose="020B0502020202020204" pitchFamily="34" charset="0"/>
            </a:endParaRPr>
          </a:p>
          <a:p>
            <a:r>
              <a:rPr lang="nb-NO" b="1" dirty="0">
                <a:latin typeface="Century Gothic" panose="020B0502020202020204" pitchFamily="34" charset="0"/>
              </a:rPr>
              <a:t>Per innbygger: </a:t>
            </a:r>
          </a:p>
          <a:p>
            <a:r>
              <a:rPr lang="nb-NO" dirty="0">
                <a:latin typeface="Century Gothic" panose="020B0502020202020204" pitchFamily="34" charset="0"/>
              </a:rPr>
              <a:t>12 760,-</a:t>
            </a:r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F5425784-02AB-40C6-8046-7C28645D7F85}"/>
              </a:ext>
            </a:extLst>
          </p:cNvPr>
          <p:cNvCxnSpPr/>
          <p:nvPr/>
        </p:nvCxnSpPr>
        <p:spPr>
          <a:xfrm>
            <a:off x="0" y="3662389"/>
            <a:ext cx="28440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BF2B67AC-9A07-49F0-A08F-B24FD40CC76F}"/>
              </a:ext>
            </a:extLst>
          </p:cNvPr>
          <p:cNvCxnSpPr>
            <a:cxnSpLocks/>
          </p:cNvCxnSpPr>
          <p:nvPr/>
        </p:nvCxnSpPr>
        <p:spPr>
          <a:xfrm>
            <a:off x="2875548" y="3662389"/>
            <a:ext cx="0" cy="3195611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C7768662-1DF2-429A-A882-A261CBCD31F3}"/>
              </a:ext>
            </a:extLst>
          </p:cNvPr>
          <p:cNvCxnSpPr>
            <a:cxnSpLocks/>
          </p:cNvCxnSpPr>
          <p:nvPr/>
        </p:nvCxnSpPr>
        <p:spPr>
          <a:xfrm>
            <a:off x="8999624" y="3662389"/>
            <a:ext cx="0" cy="3195611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37574560-06EF-4C34-800A-3FDF5243FFE7}"/>
              </a:ext>
            </a:extLst>
          </p:cNvPr>
          <p:cNvCxnSpPr>
            <a:cxnSpLocks/>
          </p:cNvCxnSpPr>
          <p:nvPr/>
        </p:nvCxnSpPr>
        <p:spPr>
          <a:xfrm>
            <a:off x="0" y="3662389"/>
            <a:ext cx="2909638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Rett linje 20">
            <a:extLst>
              <a:ext uri="{FF2B5EF4-FFF2-40B4-BE49-F238E27FC236}">
                <a16:creationId xmlns:a16="http://schemas.microsoft.com/office/drawing/2014/main" id="{C77BA35B-0BFF-4553-B96C-DFD307EF0298}"/>
              </a:ext>
            </a:extLst>
          </p:cNvPr>
          <p:cNvCxnSpPr>
            <a:cxnSpLocks/>
          </p:cNvCxnSpPr>
          <p:nvPr/>
        </p:nvCxnSpPr>
        <p:spPr>
          <a:xfrm>
            <a:off x="6124033" y="3663167"/>
            <a:ext cx="2909638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316F7C11-A6D8-46E8-BA1D-DD0A42143908}"/>
              </a:ext>
            </a:extLst>
          </p:cNvPr>
          <p:cNvSpPr txBox="1"/>
          <p:nvPr/>
        </p:nvSpPr>
        <p:spPr>
          <a:xfrm>
            <a:off x="9645728" y="6398592"/>
            <a:ext cx="2546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Kilde: Innovasjon Norge</a:t>
            </a:r>
          </a:p>
        </p:txBody>
      </p:sp>
    </p:spTree>
    <p:extLst>
      <p:ext uri="{BB962C8B-B14F-4D97-AF65-F5344CB8AC3E}">
        <p14:creationId xmlns:p14="http://schemas.microsoft.com/office/powerpoint/2010/main" val="2705212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himmel, vann, utendørs, natur&#10;&#10;Beskrivelse som er generert med svært høy visshet">
            <a:extLst>
              <a:ext uri="{FF2B5EF4-FFF2-40B4-BE49-F238E27FC236}">
                <a16:creationId xmlns:a16="http://schemas.microsoft.com/office/drawing/2014/main" id="{8C7E1B8E-1615-494B-B353-8A453A3A9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4C3616BE-30E2-4245-A1A8-C573DC51162F}"/>
              </a:ext>
            </a:extLst>
          </p:cNvPr>
          <p:cNvSpPr txBox="1"/>
          <p:nvPr/>
        </p:nvSpPr>
        <p:spPr>
          <a:xfrm>
            <a:off x="7525751" y="1120676"/>
            <a:ext cx="49610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Century Gothic" panose="020B0502020202020204" pitchFamily="34" charset="0"/>
              </a:rPr>
              <a:t>Innbyggertall: 471 </a:t>
            </a:r>
          </a:p>
          <a:p>
            <a:endParaRPr lang="nb-NO" sz="2400" dirty="0">
              <a:latin typeface="Century Gothic" panose="020B0502020202020204" pitchFamily="34" charset="0"/>
            </a:endParaRPr>
          </a:p>
          <a:p>
            <a:r>
              <a:rPr lang="nb-NO" sz="2400" dirty="0">
                <a:latin typeface="Century Gothic" panose="020B0502020202020204" pitchFamily="34" charset="0"/>
              </a:rPr>
              <a:t>Eksportverdi: 2,8 </a:t>
            </a:r>
            <a:r>
              <a:rPr lang="nb-NO" sz="2400" dirty="0" err="1">
                <a:latin typeface="Century Gothic" panose="020B0502020202020204" pitchFamily="34" charset="0"/>
              </a:rPr>
              <a:t>mrd</a:t>
            </a:r>
            <a:r>
              <a:rPr lang="nb-NO" sz="2400" dirty="0">
                <a:latin typeface="Century Gothic" panose="020B0502020202020204" pitchFamily="34" charset="0"/>
              </a:rPr>
              <a:t> kroner</a:t>
            </a:r>
          </a:p>
          <a:p>
            <a:endParaRPr lang="nb-NO" sz="2400" dirty="0">
              <a:latin typeface="Century Gothic" panose="020B0502020202020204" pitchFamily="34" charset="0"/>
            </a:endParaRPr>
          </a:p>
          <a:p>
            <a:r>
              <a:rPr lang="nb-NO" sz="2400" dirty="0">
                <a:latin typeface="Century Gothic" panose="020B0502020202020204" pitchFamily="34" charset="0"/>
              </a:rPr>
              <a:t>5, 9 mill. kroner per innbygger </a:t>
            </a:r>
          </a:p>
          <a:p>
            <a:r>
              <a:rPr lang="nb-NO" sz="2400" dirty="0">
                <a:latin typeface="Century Gothic" panose="020B0502020202020204" pitchFamily="34" charset="0"/>
              </a:rPr>
              <a:t>(verdensrekord?)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E51BC259-4348-4FD0-9CD3-EC7C4536EA90}"/>
              </a:ext>
            </a:extLst>
          </p:cNvPr>
          <p:cNvSpPr txBox="1"/>
          <p:nvPr/>
        </p:nvSpPr>
        <p:spPr>
          <a:xfrm>
            <a:off x="7525751" y="391913"/>
            <a:ext cx="450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Century Gothic" panose="020B0502020202020204" pitchFamily="34" charset="0"/>
              </a:rPr>
              <a:t>Lovund på Helgeland</a:t>
            </a:r>
          </a:p>
        </p:txBody>
      </p:sp>
    </p:spTree>
    <p:extLst>
      <p:ext uri="{BB962C8B-B14F-4D97-AF65-F5344CB8AC3E}">
        <p14:creationId xmlns:p14="http://schemas.microsoft.com/office/powerpoint/2010/main" val="4186649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F6A874A-4157-453E-A8DD-C0D79E0C5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516" y="1223767"/>
            <a:ext cx="5394050" cy="5340491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286B1B99-0C5D-484C-B62E-893EDA842FCD}"/>
              </a:ext>
            </a:extLst>
          </p:cNvPr>
          <p:cNvSpPr txBox="1"/>
          <p:nvPr/>
        </p:nvSpPr>
        <p:spPr>
          <a:xfrm>
            <a:off x="776763" y="375114"/>
            <a:ext cx="88898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Century Gothic" panose="020B0502020202020204" pitchFamily="34" charset="0"/>
              </a:rPr>
              <a:t>Statlige kjøp av ulønnsomme transporttjenester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04CBA832-B40F-48A6-9CE1-4FBDF67E3FE1}"/>
              </a:ext>
            </a:extLst>
          </p:cNvPr>
          <p:cNvSpPr txBox="1"/>
          <p:nvPr/>
        </p:nvSpPr>
        <p:spPr>
          <a:xfrm>
            <a:off x="8768907" y="6386561"/>
            <a:ext cx="3332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Kilde: Samferdselsdepartementet</a:t>
            </a:r>
          </a:p>
        </p:txBody>
      </p:sp>
    </p:spTree>
    <p:extLst>
      <p:ext uri="{BB962C8B-B14F-4D97-AF65-F5344CB8AC3E}">
        <p14:creationId xmlns:p14="http://schemas.microsoft.com/office/powerpoint/2010/main" val="2639599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, kart&#10;&#10;Beskrivelse som er generert med svært høy visshet">
            <a:extLst>
              <a:ext uri="{FF2B5EF4-FFF2-40B4-BE49-F238E27FC236}">
                <a16:creationId xmlns:a16="http://schemas.microsoft.com/office/drawing/2014/main" id="{4B099EC8-950B-43B2-9406-721E2124D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14" y="0"/>
            <a:ext cx="5506423" cy="6858000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2B028873-37ED-4EC9-ACF4-C7A69EE72EBB}"/>
              </a:ext>
            </a:extLst>
          </p:cNvPr>
          <p:cNvSpPr/>
          <p:nvPr/>
        </p:nvSpPr>
        <p:spPr>
          <a:xfrm>
            <a:off x="7495674" y="3645568"/>
            <a:ext cx="2045368" cy="212959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4989ADCD-664B-4542-9B95-6D8D38F6E25B}"/>
              </a:ext>
            </a:extLst>
          </p:cNvPr>
          <p:cNvSpPr txBox="1"/>
          <p:nvPr/>
        </p:nvSpPr>
        <p:spPr>
          <a:xfrm>
            <a:off x="412082" y="1998129"/>
            <a:ext cx="4981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latin typeface="Century Gothic" panose="020B0502020202020204" pitchFamily="34" charset="0"/>
              </a:rPr>
              <a:t>1,763 milliarder</a:t>
            </a:r>
            <a:r>
              <a:rPr lang="nb-NO" sz="2400" dirty="0">
                <a:latin typeface="Century Gothic" panose="020B0502020202020204" pitchFamily="34" charset="0"/>
              </a:rPr>
              <a:t> går til togstrekninger med start og endestasjon på Indre Østlandet.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8F2B9AA3-D1E0-4F9E-B79C-885FAFE5B488}"/>
              </a:ext>
            </a:extLst>
          </p:cNvPr>
          <p:cNvSpPr txBox="1"/>
          <p:nvPr/>
        </p:nvSpPr>
        <p:spPr>
          <a:xfrm>
            <a:off x="412082" y="3827899"/>
            <a:ext cx="5095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Century Gothic" panose="020B0502020202020204" pitchFamily="34" charset="0"/>
              </a:rPr>
              <a:t>Det er over </a:t>
            </a:r>
            <a:r>
              <a:rPr lang="nb-NO" sz="2400" b="1" dirty="0">
                <a:latin typeface="Century Gothic" panose="020B0502020202020204" pitchFamily="34" charset="0"/>
              </a:rPr>
              <a:t>1 milliard</a:t>
            </a:r>
            <a:r>
              <a:rPr lang="nb-NO" sz="2400" dirty="0">
                <a:latin typeface="Century Gothic" panose="020B0502020202020204" pitchFamily="34" charset="0"/>
              </a:rPr>
              <a:t> </a:t>
            </a:r>
            <a:r>
              <a:rPr lang="nb-NO" sz="2400" b="1" dirty="0">
                <a:latin typeface="Century Gothic" panose="020B0502020202020204" pitchFamily="34" charset="0"/>
              </a:rPr>
              <a:t>mer enn totalkostnaden </a:t>
            </a:r>
            <a:r>
              <a:rPr lang="nb-NO" sz="2400" dirty="0">
                <a:latin typeface="Century Gothic" panose="020B0502020202020204" pitchFamily="34" charset="0"/>
              </a:rPr>
              <a:t>for FOT-rutene.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3B5A7E35-1609-41E3-9072-5A99B1D643A9}"/>
              </a:ext>
            </a:extLst>
          </p:cNvPr>
          <p:cNvSpPr txBox="1"/>
          <p:nvPr/>
        </p:nvSpPr>
        <p:spPr>
          <a:xfrm>
            <a:off x="9208169" y="6141166"/>
            <a:ext cx="3102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Kilder: Jernbanedirektoratet,</a:t>
            </a:r>
          </a:p>
          <a:p>
            <a:r>
              <a:rPr lang="nb-NO" dirty="0"/>
              <a:t>Samferdselsdepartementet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8EEB2AFD-0B75-4D8A-9A46-932699F24C0C}"/>
              </a:ext>
            </a:extLst>
          </p:cNvPr>
          <p:cNvSpPr txBox="1"/>
          <p:nvPr/>
        </p:nvSpPr>
        <p:spPr>
          <a:xfrm>
            <a:off x="412082" y="968577"/>
            <a:ext cx="7652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Century Gothic" panose="020B0502020202020204" pitchFamily="34" charset="0"/>
              </a:rPr>
              <a:t>Subsidier er ikke et </a:t>
            </a:r>
            <a:r>
              <a:rPr lang="nb-NO" sz="3200" dirty="0" err="1">
                <a:latin typeface="Century Gothic" panose="020B0502020202020204" pitchFamily="34" charset="0"/>
              </a:rPr>
              <a:t>distriktsfenomen</a:t>
            </a:r>
            <a:endParaRPr lang="nb-NO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379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0185D974-00FC-4FF7-A5DD-3BD531938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214641"/>
            <a:ext cx="11518232" cy="4183973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3A1C3167-87DD-4CBA-9954-679BE9C11A46}"/>
              </a:ext>
            </a:extLst>
          </p:cNvPr>
          <p:cNvSpPr/>
          <p:nvPr/>
        </p:nvSpPr>
        <p:spPr>
          <a:xfrm>
            <a:off x="11047544" y="3597439"/>
            <a:ext cx="842211" cy="2767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8242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BF265FEC-3481-4BF0-91A6-3A53DBE33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18" y="1298890"/>
            <a:ext cx="11528807" cy="3982973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08A81BE1-7409-42F9-8AE2-62357979ADC0}"/>
              </a:ext>
            </a:extLst>
          </p:cNvPr>
          <p:cNvSpPr/>
          <p:nvPr/>
        </p:nvSpPr>
        <p:spPr>
          <a:xfrm>
            <a:off x="10867071" y="3669629"/>
            <a:ext cx="842211" cy="2767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8550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/>
        </p:nvSpPr>
        <p:spPr>
          <a:xfrm>
            <a:off x="1525680" y="-3768"/>
            <a:ext cx="9142321" cy="6861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 dirty="0">
              <a:solidFill>
                <a:schemeClr val="tx1"/>
              </a:solidFill>
            </a:endParaRPr>
          </a:p>
        </p:txBody>
      </p:sp>
      <p:pic>
        <p:nvPicPr>
          <p:cNvPr id="2" name="Bilde 1" descr="verdenskart_skyg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836712"/>
            <a:ext cx="8801100" cy="4508500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2567608" y="2060848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Ellipse 6"/>
          <p:cNvSpPr/>
          <p:nvPr/>
        </p:nvSpPr>
        <p:spPr>
          <a:xfrm>
            <a:off x="6049630" y="1438414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8" name="Ellipse 7"/>
          <p:cNvSpPr/>
          <p:nvPr/>
        </p:nvSpPr>
        <p:spPr>
          <a:xfrm>
            <a:off x="3647728" y="4509120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11" name="Bilde 10" descr="fishguard_uten bakgrun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4509121"/>
            <a:ext cx="1440160" cy="527013"/>
          </a:xfrm>
          <a:prstGeom prst="rect">
            <a:avLst/>
          </a:prstGeom>
        </p:spPr>
      </p:pic>
      <p:pic>
        <p:nvPicPr>
          <p:cNvPr id="12" name="Bilde 11" descr="Europharma logo RGB [liten]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4653137"/>
            <a:ext cx="2232248" cy="380025"/>
          </a:xfrm>
          <a:prstGeom prst="rect">
            <a:avLst/>
          </a:prstGeom>
        </p:spPr>
      </p:pic>
      <p:sp>
        <p:nvSpPr>
          <p:cNvPr id="13" name="TekstSylinder 12"/>
          <p:cNvSpPr txBox="1"/>
          <p:nvPr/>
        </p:nvSpPr>
        <p:spPr>
          <a:xfrm>
            <a:off x="4439816" y="5157193"/>
            <a:ext cx="1965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Century Gothic" pitchFamily="34" charset="0"/>
              </a:rPr>
              <a:t>Norge</a:t>
            </a:r>
          </a:p>
          <a:p>
            <a:r>
              <a:rPr lang="nb-NO" sz="1600" dirty="0">
                <a:latin typeface="Century Gothic" pitchFamily="34" charset="0"/>
              </a:rPr>
              <a:t>Skottland</a:t>
            </a:r>
          </a:p>
          <a:p>
            <a:r>
              <a:rPr lang="nb-NO" sz="1600" dirty="0">
                <a:latin typeface="Century Gothic" pitchFamily="34" charset="0"/>
              </a:rPr>
              <a:t>Island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7320136" y="5085184"/>
            <a:ext cx="16561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Century Gothic" pitchFamily="34" charset="0"/>
              </a:rPr>
              <a:t>Norge</a:t>
            </a:r>
          </a:p>
          <a:p>
            <a:r>
              <a:rPr lang="nb-NO" sz="1600" dirty="0">
                <a:latin typeface="Century Gothic" pitchFamily="34" charset="0"/>
              </a:rPr>
              <a:t>Skottland</a:t>
            </a:r>
          </a:p>
          <a:p>
            <a:r>
              <a:rPr lang="nb-NO" sz="1600" dirty="0">
                <a:latin typeface="Century Gothic" pitchFamily="34" charset="0"/>
              </a:rPr>
              <a:t>Island</a:t>
            </a:r>
          </a:p>
          <a:p>
            <a:r>
              <a:rPr lang="nb-NO" sz="1600" dirty="0">
                <a:latin typeface="Century Gothic" pitchFamily="34" charset="0"/>
              </a:rPr>
              <a:t>Canada</a:t>
            </a:r>
          </a:p>
          <a:p>
            <a:r>
              <a:rPr lang="nb-NO" sz="1600" dirty="0">
                <a:latin typeface="Century Gothic" pitchFamily="34" charset="0"/>
              </a:rPr>
              <a:t>Chile</a:t>
            </a:r>
          </a:p>
        </p:txBody>
      </p:sp>
      <p:sp>
        <p:nvSpPr>
          <p:cNvPr id="15" name="Ellipse 14"/>
          <p:cNvSpPr/>
          <p:nvPr/>
        </p:nvSpPr>
        <p:spPr>
          <a:xfrm>
            <a:off x="5591944" y="1844824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FA675B0-DBDE-7F4B-869D-D282B30C2C7D}"/>
              </a:ext>
            </a:extLst>
          </p:cNvPr>
          <p:cNvSpPr/>
          <p:nvPr/>
        </p:nvSpPr>
        <p:spPr>
          <a:xfrm>
            <a:off x="5260767" y="1510422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0D9EDFC-D5A7-4559-B8C9-A3DAF37F9FF7}"/>
              </a:ext>
            </a:extLst>
          </p:cNvPr>
          <p:cNvSpPr/>
          <p:nvPr/>
        </p:nvSpPr>
        <p:spPr>
          <a:xfrm>
            <a:off x="5807968" y="1732558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B806AAB-E5DA-4858-9C8A-8415F51BDFAD}"/>
              </a:ext>
            </a:extLst>
          </p:cNvPr>
          <p:cNvSpPr/>
          <p:nvPr/>
        </p:nvSpPr>
        <p:spPr>
          <a:xfrm>
            <a:off x="5552655" y="1916832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97528C9-E7D3-4F78-8861-AEF818DD2643}"/>
              </a:ext>
            </a:extLst>
          </p:cNvPr>
          <p:cNvSpPr/>
          <p:nvPr/>
        </p:nvSpPr>
        <p:spPr>
          <a:xfrm>
            <a:off x="5231904" y="1588542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80385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himmel, utendørs, fly, bakke&#10;&#10;Beskrivelse som er generert med svært høy visshet">
            <a:extLst>
              <a:ext uri="{FF2B5EF4-FFF2-40B4-BE49-F238E27FC236}">
                <a16:creationId xmlns:a16="http://schemas.microsoft.com/office/drawing/2014/main" id="{953A5DDB-715C-497C-8EB6-B68E20F4E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83A1F3BA-A05C-46C6-A394-5147BD677F28}"/>
              </a:ext>
            </a:extLst>
          </p:cNvPr>
          <p:cNvSpPr txBox="1"/>
          <p:nvPr/>
        </p:nvSpPr>
        <p:spPr>
          <a:xfrm>
            <a:off x="252663" y="469231"/>
            <a:ext cx="9553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Century Gothic" panose="020B0502020202020204" pitchFamily="34" charset="0"/>
              </a:rPr>
              <a:t>Avgiftspolitikken må ta hensyn til virkeligheten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F6F6BEE7-67E8-405F-B7C0-88BD7EF84726}"/>
              </a:ext>
            </a:extLst>
          </p:cNvPr>
          <p:cNvSpPr txBox="1"/>
          <p:nvPr/>
        </p:nvSpPr>
        <p:spPr>
          <a:xfrm>
            <a:off x="252663" y="1215189"/>
            <a:ext cx="76520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latin typeface="Century Gothic" panose="020B0502020202020204" pitchFamily="34" charset="0"/>
              </a:rPr>
              <a:t>Flyseteavgiften skulle stimulere til bruk av mer miljøvennlige transportmidler</a:t>
            </a:r>
          </a:p>
          <a:p>
            <a:endParaRPr lang="nb-NO" sz="2000" dirty="0">
              <a:latin typeface="Century Gothic" panose="020B0502020202020204" pitchFamily="34" charset="0"/>
            </a:endParaRPr>
          </a:p>
          <a:p>
            <a:r>
              <a:rPr lang="nb-NO" sz="2000" u="sng" dirty="0">
                <a:latin typeface="Century Gothic" panose="020B0502020202020204" pitchFamily="34" charset="0"/>
              </a:rPr>
              <a:t>Problem 1</a:t>
            </a:r>
            <a:r>
              <a:rPr lang="nb-NO" sz="2000" dirty="0">
                <a:latin typeface="Century Gothic" panose="020B0502020202020204" pitchFamily="34" charset="0"/>
              </a:rPr>
              <a:t>: Avgiften tar ikke hensyn til reiselengde</a:t>
            </a:r>
          </a:p>
          <a:p>
            <a:endParaRPr lang="nb-NO" sz="2000" dirty="0">
              <a:latin typeface="Century Gothic" panose="020B0502020202020204" pitchFamily="34" charset="0"/>
            </a:endParaRPr>
          </a:p>
          <a:p>
            <a:r>
              <a:rPr lang="nb-NO" sz="2000" u="sng" dirty="0">
                <a:latin typeface="Century Gothic" panose="020B0502020202020204" pitchFamily="34" charset="0"/>
              </a:rPr>
              <a:t>Problem 2</a:t>
            </a:r>
            <a:r>
              <a:rPr lang="nb-NO" sz="2000" dirty="0">
                <a:latin typeface="Century Gothic" panose="020B0502020202020204" pitchFamily="34" charset="0"/>
              </a:rPr>
              <a:t>: Det går ikke tog til Tromsø!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433ECE8C-F671-40A1-A958-2EF3511B7AA2}"/>
              </a:ext>
            </a:extLst>
          </p:cNvPr>
          <p:cNvSpPr txBox="1"/>
          <p:nvPr/>
        </p:nvSpPr>
        <p:spPr>
          <a:xfrm>
            <a:off x="10383253" y="6432157"/>
            <a:ext cx="1808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Foto: Widerøe</a:t>
            </a:r>
          </a:p>
        </p:txBody>
      </p:sp>
    </p:spTree>
    <p:extLst>
      <p:ext uri="{BB962C8B-B14F-4D97-AF65-F5344CB8AC3E}">
        <p14:creationId xmlns:p14="http://schemas.microsoft.com/office/powerpoint/2010/main" val="1627207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>
            <a:extLst>
              <a:ext uri="{FF2B5EF4-FFF2-40B4-BE49-F238E27FC236}">
                <a16:creationId xmlns:a16="http://schemas.microsoft.com/office/drawing/2014/main" id="{D982D63B-06F5-41AE-AE32-F3E0D284653B}"/>
              </a:ext>
            </a:extLst>
          </p:cNvPr>
          <p:cNvSpPr txBox="1"/>
          <p:nvPr/>
        </p:nvSpPr>
        <p:spPr>
          <a:xfrm>
            <a:off x="9934486" y="6374528"/>
            <a:ext cx="2546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Foto: Mad Arkitekter</a:t>
            </a:r>
          </a:p>
        </p:txBody>
      </p:sp>
      <p:pic>
        <p:nvPicPr>
          <p:cNvPr id="8" name="Bilde 7" descr="Et bilde som inneholder himmel, utendørs, flygende, fly&#10;&#10;Beskrivelse som er generert med svært høy visshet">
            <a:extLst>
              <a:ext uri="{FF2B5EF4-FFF2-40B4-BE49-F238E27FC236}">
                <a16:creationId xmlns:a16="http://schemas.microsoft.com/office/drawing/2014/main" id="{31E89632-26E5-406A-928A-338B9B2D4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BD023A60-1A5A-4C89-AC32-961B6B8ABDF6}"/>
              </a:ext>
            </a:extLst>
          </p:cNvPr>
          <p:cNvSpPr txBox="1"/>
          <p:nvPr/>
        </p:nvSpPr>
        <p:spPr>
          <a:xfrm>
            <a:off x="794289" y="1311443"/>
            <a:ext cx="10413333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Century Gothic" panose="020B0502020202020204" pitchFamily="34" charset="0"/>
              </a:rPr>
              <a:t>Konklusjoner</a:t>
            </a:r>
          </a:p>
          <a:p>
            <a:endParaRPr lang="nb-NO" dirty="0">
              <a:latin typeface="Century Gothic" panose="020B0502020202020204" pitchFamily="34" charset="0"/>
            </a:endParaRPr>
          </a:p>
          <a:p>
            <a:pPr marL="342900" indent="-342900">
              <a:buAutoNum type="arabicPeriod"/>
            </a:pPr>
            <a:r>
              <a:rPr lang="nb-NO" sz="2400" dirty="0">
                <a:latin typeface="Century Gothic" panose="020B0502020202020204" pitchFamily="34" charset="0"/>
              </a:rPr>
              <a:t>Et godt flytilbud i distriktene er helt avgjørende for AS Norge.</a:t>
            </a:r>
          </a:p>
          <a:p>
            <a:pPr marL="342900" indent="-342900">
              <a:buAutoNum type="arabicPeriod"/>
            </a:pPr>
            <a:endParaRPr lang="nb-NO" sz="2400" dirty="0">
              <a:latin typeface="Century Gothic" panose="020B0502020202020204" pitchFamily="34" charset="0"/>
            </a:endParaRPr>
          </a:p>
          <a:p>
            <a:pPr marL="342900" indent="-342900">
              <a:buAutoNum type="arabicPeriod"/>
            </a:pPr>
            <a:r>
              <a:rPr lang="nb-NO" sz="2400" dirty="0">
                <a:latin typeface="Century Gothic" panose="020B0502020202020204" pitchFamily="34" charset="0"/>
              </a:rPr>
              <a:t>Kostnadene til luftfart i distriktene er minimale, verdien er enorm.</a:t>
            </a:r>
          </a:p>
          <a:p>
            <a:endParaRPr lang="nb-NO" sz="2400" dirty="0">
              <a:latin typeface="Century Gothic" panose="020B0502020202020204" pitchFamily="34" charset="0"/>
            </a:endParaRPr>
          </a:p>
          <a:p>
            <a:r>
              <a:rPr lang="nb-NO" sz="2400" dirty="0">
                <a:latin typeface="Century Gothic" panose="020B0502020202020204" pitchFamily="34" charset="0"/>
              </a:rPr>
              <a:t>3. Avgiftene må ned.</a:t>
            </a:r>
          </a:p>
          <a:p>
            <a:pPr marL="342900" indent="-342900">
              <a:buAutoNum type="arabicPeriod"/>
            </a:pPr>
            <a:endParaRPr lang="nb-NO" dirty="0"/>
          </a:p>
          <a:p>
            <a:pPr marL="342900" indent="-342900">
              <a:buAutoNum type="arabicPeriod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15278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>
            <a:extLst>
              <a:ext uri="{FF2B5EF4-FFF2-40B4-BE49-F238E27FC236}">
                <a16:creationId xmlns:a16="http://schemas.microsoft.com/office/drawing/2014/main" id="{D982D63B-06F5-41AE-AE32-F3E0D284653B}"/>
              </a:ext>
            </a:extLst>
          </p:cNvPr>
          <p:cNvSpPr txBox="1"/>
          <p:nvPr/>
        </p:nvSpPr>
        <p:spPr>
          <a:xfrm>
            <a:off x="9934486" y="6374528"/>
            <a:ext cx="2546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Foto: Mad Arkitekter</a:t>
            </a:r>
          </a:p>
        </p:txBody>
      </p:sp>
      <p:pic>
        <p:nvPicPr>
          <p:cNvPr id="5" name="Bilde 4" descr="Et bilde som inneholder tekst, kart&#10;&#10;Beskrivelse som er generert med svært høy visshet">
            <a:extLst>
              <a:ext uri="{FF2B5EF4-FFF2-40B4-BE49-F238E27FC236}">
                <a16:creationId xmlns:a16="http://schemas.microsoft.com/office/drawing/2014/main" id="{5F428DFB-A176-45F1-BDE5-F82E24B0D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11" y="357575"/>
            <a:ext cx="9248578" cy="6201619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EAAE7F15-0ACD-4203-BAB8-F965BE8BBAE5}"/>
              </a:ext>
            </a:extLst>
          </p:cNvPr>
          <p:cNvSpPr txBox="1"/>
          <p:nvPr/>
        </p:nvSpPr>
        <p:spPr>
          <a:xfrm>
            <a:off x="6617368" y="1010653"/>
            <a:ext cx="37177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latin typeface="Century Gothic" panose="020B0502020202020204" pitchFamily="34" charset="0"/>
              </a:rPr>
              <a:t>Velkommen til Leknes!</a:t>
            </a:r>
          </a:p>
        </p:txBody>
      </p:sp>
    </p:spTree>
    <p:extLst>
      <p:ext uri="{BB962C8B-B14F-4D97-AF65-F5344CB8AC3E}">
        <p14:creationId xmlns:p14="http://schemas.microsoft.com/office/powerpoint/2010/main" val="2531872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ktangel 35"/>
          <p:cNvSpPr/>
          <p:nvPr/>
        </p:nvSpPr>
        <p:spPr>
          <a:xfrm>
            <a:off x="1524000" y="0"/>
            <a:ext cx="9142321" cy="6861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b-NO" dirty="0">
              <a:solidFill>
                <a:schemeClr val="tx1"/>
              </a:solidFill>
            </a:endParaRPr>
          </a:p>
        </p:txBody>
      </p:sp>
      <p:pic>
        <p:nvPicPr>
          <p:cNvPr id="1028" name="Picture 4" descr="Z:\Bildearkiv\kart\Norge_svarthvit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0" y="1"/>
            <a:ext cx="5292080" cy="6656327"/>
          </a:xfrm>
          <a:prstGeom prst="rect">
            <a:avLst/>
          </a:prstGeom>
          <a:noFill/>
        </p:spPr>
      </p:pic>
      <p:pic>
        <p:nvPicPr>
          <p:cNvPr id="7" name="Bilde 6" descr="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100" y="463777"/>
            <a:ext cx="2274418" cy="520535"/>
          </a:xfrm>
          <a:prstGeom prst="rect">
            <a:avLst/>
          </a:prstGeom>
        </p:spPr>
      </p:pic>
      <p:sp>
        <p:nvSpPr>
          <p:cNvPr id="10" name="TekstSylinder 9"/>
          <p:cNvSpPr txBox="1"/>
          <p:nvPr/>
        </p:nvSpPr>
        <p:spPr>
          <a:xfrm>
            <a:off x="4079776" y="1091723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Century Gothic" pitchFamily="34" charset="0"/>
              </a:rPr>
              <a:t>Leknes</a:t>
            </a:r>
          </a:p>
          <a:p>
            <a:r>
              <a:rPr lang="nb-NO" sz="1600" dirty="0">
                <a:latin typeface="Century Gothic" pitchFamily="34" charset="0"/>
              </a:rPr>
              <a:t>Øksfjord</a:t>
            </a:r>
          </a:p>
        </p:txBody>
      </p:sp>
      <p:pic>
        <p:nvPicPr>
          <p:cNvPr id="11" name="Bilde 10" descr="Europharma logo RGB [liten]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80" y="2048942"/>
            <a:ext cx="2130552" cy="362712"/>
          </a:xfrm>
          <a:prstGeom prst="rect">
            <a:avLst/>
          </a:prstGeom>
        </p:spPr>
      </p:pic>
      <p:sp>
        <p:nvSpPr>
          <p:cNvPr id="12" name="TekstSylinder 11"/>
          <p:cNvSpPr txBox="1"/>
          <p:nvPr/>
        </p:nvSpPr>
        <p:spPr>
          <a:xfrm>
            <a:off x="875421" y="2599887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Century Gothic" pitchFamily="34" charset="0"/>
              </a:rPr>
              <a:t>Leknes</a:t>
            </a:r>
          </a:p>
          <a:p>
            <a:r>
              <a:rPr lang="nb-NO" sz="1600" dirty="0">
                <a:latin typeface="Century Gothic" pitchFamily="34" charset="0"/>
              </a:rPr>
              <a:t>Bergen</a:t>
            </a:r>
          </a:p>
          <a:p>
            <a:r>
              <a:rPr lang="nb-NO" sz="1600" dirty="0">
                <a:latin typeface="Century Gothic" pitchFamily="34" charset="0"/>
              </a:rPr>
              <a:t>Ålesund</a:t>
            </a:r>
          </a:p>
        </p:txBody>
      </p:sp>
      <p:sp>
        <p:nvSpPr>
          <p:cNvPr id="13" name="Ellipse 12"/>
          <p:cNvSpPr/>
          <p:nvPr/>
        </p:nvSpPr>
        <p:spPr>
          <a:xfrm>
            <a:off x="7248128" y="1844824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5" name="Ellipse 14"/>
          <p:cNvSpPr/>
          <p:nvPr/>
        </p:nvSpPr>
        <p:spPr>
          <a:xfrm>
            <a:off x="5519936" y="5661248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17" name="Bilde 16" descr="fishguard_uten bakgrunn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044" y="1829401"/>
            <a:ext cx="1584176" cy="579714"/>
          </a:xfrm>
          <a:prstGeom prst="rect">
            <a:avLst/>
          </a:prstGeom>
        </p:spPr>
      </p:pic>
      <p:sp>
        <p:nvSpPr>
          <p:cNvPr id="44" name="TekstSylinder 43"/>
          <p:cNvSpPr txBox="1"/>
          <p:nvPr/>
        </p:nvSpPr>
        <p:spPr>
          <a:xfrm>
            <a:off x="979165" y="1168440"/>
            <a:ext cx="180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Century Gothic" pitchFamily="34" charset="0"/>
              </a:rPr>
              <a:t>Oslo</a:t>
            </a:r>
          </a:p>
          <a:p>
            <a:r>
              <a:rPr lang="nb-NO" sz="1600" dirty="0">
                <a:latin typeface="Century Gothic" pitchFamily="34" charset="0"/>
              </a:rPr>
              <a:t>Ås</a:t>
            </a:r>
          </a:p>
        </p:txBody>
      </p:sp>
      <p:sp>
        <p:nvSpPr>
          <p:cNvPr id="49" name="Ellipse 48"/>
          <p:cNvSpPr/>
          <p:nvPr/>
        </p:nvSpPr>
        <p:spPr>
          <a:xfrm>
            <a:off x="5591944" y="5085184"/>
            <a:ext cx="144016" cy="14401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54" name="TekstSylinder 53"/>
          <p:cNvSpPr txBox="1"/>
          <p:nvPr/>
        </p:nvSpPr>
        <p:spPr>
          <a:xfrm>
            <a:off x="4130618" y="2573463"/>
            <a:ext cx="1584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Century Gothic" pitchFamily="34" charset="0"/>
              </a:rPr>
              <a:t>Bergen</a:t>
            </a:r>
          </a:p>
          <a:p>
            <a:r>
              <a:rPr lang="nb-NO" sz="1600" dirty="0">
                <a:latin typeface="Century Gothic" pitchFamily="34" charset="0"/>
              </a:rPr>
              <a:t>Florø</a:t>
            </a:r>
          </a:p>
          <a:p>
            <a:r>
              <a:rPr lang="nb-NO" sz="1600" dirty="0">
                <a:latin typeface="Century Gothic" pitchFamily="34" charset="0"/>
              </a:rPr>
              <a:t>Leknes</a:t>
            </a:r>
          </a:p>
          <a:p>
            <a:r>
              <a:rPr lang="nb-NO" sz="1600" dirty="0">
                <a:latin typeface="Century Gothic" pitchFamily="34" charset="0"/>
              </a:rPr>
              <a:t>Alta</a:t>
            </a:r>
          </a:p>
        </p:txBody>
      </p:sp>
      <p:pic>
        <p:nvPicPr>
          <p:cNvPr id="3" name="Bilde 2" descr="Aquamed_HØYDE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90" y="3763666"/>
            <a:ext cx="1424997" cy="726859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898780" y="4593804"/>
            <a:ext cx="943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Century Gothic"/>
                <a:cs typeface="Century Gothic"/>
              </a:rPr>
              <a:t>Leknes</a:t>
            </a:r>
          </a:p>
        </p:txBody>
      </p:sp>
      <p:pic>
        <p:nvPicPr>
          <p:cNvPr id="35" name="Picture 8" descr="Z:\@Profilhåndbok\Nordly Holding\Logo\Nordly_logo_høyd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3638218"/>
            <a:ext cx="2592288" cy="2505600"/>
          </a:xfrm>
          <a:prstGeom prst="rect">
            <a:avLst/>
          </a:prstGeom>
          <a:noFill/>
        </p:spPr>
      </p:pic>
      <p:pic>
        <p:nvPicPr>
          <p:cNvPr id="38" name="Bilde 37" descr="ACD_logo_farge_uten_slagord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53" y="182508"/>
            <a:ext cx="1347134" cy="819767"/>
          </a:xfrm>
          <a:prstGeom prst="rect">
            <a:avLst/>
          </a:prstGeom>
        </p:spPr>
      </p:pic>
      <p:sp>
        <p:nvSpPr>
          <p:cNvPr id="39" name="Ellipse 38"/>
          <p:cNvSpPr/>
          <p:nvPr/>
        </p:nvSpPr>
        <p:spPr>
          <a:xfrm>
            <a:off x="5811638" y="4589428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A923E09-8E8B-4A28-97D6-8F222658553F}"/>
              </a:ext>
            </a:extLst>
          </p:cNvPr>
          <p:cNvSpPr/>
          <p:nvPr/>
        </p:nvSpPr>
        <p:spPr>
          <a:xfrm>
            <a:off x="7284132" y="1772815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BE01FA9-E14C-4398-A445-DA78A617778D}"/>
              </a:ext>
            </a:extLst>
          </p:cNvPr>
          <p:cNvSpPr/>
          <p:nvPr/>
        </p:nvSpPr>
        <p:spPr>
          <a:xfrm>
            <a:off x="5598304" y="5081496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609A9059-9EBB-44D6-8C92-285A1C2270FB}"/>
              </a:ext>
            </a:extLst>
          </p:cNvPr>
          <p:cNvSpPr/>
          <p:nvPr/>
        </p:nvSpPr>
        <p:spPr>
          <a:xfrm>
            <a:off x="8711098" y="908720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B8087F51-5533-4EB9-AA98-6AD4CF84C2E5}"/>
              </a:ext>
            </a:extLst>
          </p:cNvPr>
          <p:cNvSpPr/>
          <p:nvPr/>
        </p:nvSpPr>
        <p:spPr>
          <a:xfrm>
            <a:off x="8976320" y="836712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1B195B57-9BE3-4355-997B-E02B86361023}"/>
              </a:ext>
            </a:extLst>
          </p:cNvPr>
          <p:cNvSpPr/>
          <p:nvPr/>
        </p:nvSpPr>
        <p:spPr>
          <a:xfrm>
            <a:off x="6595864" y="5765181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FB34B5BE-AD13-4407-9B7E-32FF9AE5A301}"/>
              </a:ext>
            </a:extLst>
          </p:cNvPr>
          <p:cNvSpPr/>
          <p:nvPr/>
        </p:nvSpPr>
        <p:spPr>
          <a:xfrm>
            <a:off x="6553469" y="5849420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AE775BC8-3318-4DBF-91C9-328D7883EA4D}"/>
              </a:ext>
            </a:extLst>
          </p:cNvPr>
          <p:cNvSpPr txBox="1"/>
          <p:nvPr/>
        </p:nvSpPr>
        <p:spPr>
          <a:xfrm>
            <a:off x="562863" y="5243043"/>
            <a:ext cx="4632784" cy="1130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400" dirty="0">
                <a:latin typeface="Century Gothic" panose="020B0502020202020204" pitchFamily="34" charset="0"/>
              </a:rPr>
              <a:t>Omsetning 2017: 724,5 mill.</a:t>
            </a:r>
          </a:p>
          <a:p>
            <a:pPr>
              <a:lnSpc>
                <a:spcPct val="150000"/>
              </a:lnSpc>
            </a:pPr>
            <a:r>
              <a:rPr lang="nb-NO" sz="2400" dirty="0">
                <a:latin typeface="Century Gothic" panose="020B0502020202020204" pitchFamily="34" charset="0"/>
              </a:rPr>
              <a:t>Antall ansatte:     64 </a:t>
            </a:r>
          </a:p>
        </p:txBody>
      </p:sp>
    </p:spTree>
    <p:extLst>
      <p:ext uri="{BB962C8B-B14F-4D97-AF65-F5344CB8AC3E}">
        <p14:creationId xmlns:p14="http://schemas.microsoft.com/office/powerpoint/2010/main" val="1282399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7785D5F5-CCE5-4968-A16C-A43DD851F6A5}"/>
              </a:ext>
            </a:extLst>
          </p:cNvPr>
          <p:cNvSpPr txBox="1"/>
          <p:nvPr/>
        </p:nvSpPr>
        <p:spPr>
          <a:xfrm>
            <a:off x="6578600" y="2794000"/>
            <a:ext cx="4152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>
                <a:latin typeface="Century Gothic" panose="020B0502020202020204" pitchFamily="34" charset="0"/>
              </a:rPr>
              <a:t>Trenger vi alle disse flyplassene?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E5A9A82D-A766-4CBD-9D75-37ED66D90D12}"/>
              </a:ext>
            </a:extLst>
          </p:cNvPr>
          <p:cNvSpPr/>
          <p:nvPr/>
        </p:nvSpPr>
        <p:spPr>
          <a:xfrm rot="1542303">
            <a:off x="1595005" y="1433728"/>
            <a:ext cx="669089" cy="2490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9E70C67-5D75-4CDC-86B3-D7325E5BF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7718">
            <a:off x="2072875" y="-439352"/>
            <a:ext cx="3317974" cy="820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86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Sylinder 7">
            <a:extLst>
              <a:ext uri="{FF2B5EF4-FFF2-40B4-BE49-F238E27FC236}">
                <a16:creationId xmlns:a16="http://schemas.microsoft.com/office/drawing/2014/main" id="{ACB2EBA5-EA76-49DE-947E-65F672D12A1B}"/>
              </a:ext>
            </a:extLst>
          </p:cNvPr>
          <p:cNvSpPr txBox="1"/>
          <p:nvPr/>
        </p:nvSpPr>
        <p:spPr>
          <a:xfrm>
            <a:off x="6875187" y="2351781"/>
            <a:ext cx="4410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Century Gothic" panose="020B0502020202020204" pitchFamily="34" charset="0"/>
              </a:rPr>
              <a:t>Havbrukseventyret sett ovenfra…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0C40E356-B58F-4797-83C9-47120F4763DB}"/>
              </a:ext>
            </a:extLst>
          </p:cNvPr>
          <p:cNvSpPr txBox="1"/>
          <p:nvPr/>
        </p:nvSpPr>
        <p:spPr>
          <a:xfrm>
            <a:off x="9926052" y="6398592"/>
            <a:ext cx="226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Kilde: </a:t>
            </a:r>
            <a:r>
              <a:rPr lang="nb-NO" dirty="0" err="1"/>
              <a:t>Barentswatch</a:t>
            </a:r>
            <a:endParaRPr lang="nb-NO" dirty="0"/>
          </a:p>
        </p:txBody>
      </p:sp>
      <p:pic>
        <p:nvPicPr>
          <p:cNvPr id="3" name="Bilde 2" descr="Et bilde som inneholder kart, tekst&#10;&#10;Beskrivelse som er generert med svært høy visshet">
            <a:extLst>
              <a:ext uri="{FF2B5EF4-FFF2-40B4-BE49-F238E27FC236}">
                <a16:creationId xmlns:a16="http://schemas.microsoft.com/office/drawing/2014/main" id="{BC8AE4F0-A580-41EA-B182-42AD2FD18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09" y="0"/>
            <a:ext cx="5629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36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vann&#10;&#10;Beskrivelse som er generert med høy visshet">
            <a:extLst>
              <a:ext uri="{FF2B5EF4-FFF2-40B4-BE49-F238E27FC236}">
                <a16:creationId xmlns:a16="http://schemas.microsoft.com/office/drawing/2014/main" id="{E675CC23-C677-4366-B8F5-DDBD3E415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3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Et bilde som inneholder gjerde, utendørs, himmel, tre&#10;&#10;Beskrivelse som er generert med svært høy visshet">
            <a:extLst>
              <a:ext uri="{FF2B5EF4-FFF2-40B4-BE49-F238E27FC236}">
                <a16:creationId xmlns:a16="http://schemas.microsoft.com/office/drawing/2014/main" id="{2F5E0408-DACD-4C85-AC4B-CC90B41B1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23" y="178969"/>
            <a:ext cx="3789123" cy="468473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Bilde 11" descr="Et bilde som inneholder utendørs, himmel, vann, person&#10;&#10;Beskrivelse som er generert med svært høy visshet">
            <a:extLst>
              <a:ext uri="{FF2B5EF4-FFF2-40B4-BE49-F238E27FC236}">
                <a16:creationId xmlns:a16="http://schemas.microsoft.com/office/drawing/2014/main" id="{BE12BA5F-D20F-44B1-8FA2-CB0960060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269" y="178969"/>
            <a:ext cx="4052218" cy="42291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Bilde 18" descr="Et bilde som inneholder person, innendørs, gutt, barn&#10;&#10;Beskrivelse som er generert med svært høy visshet">
            <a:extLst>
              <a:ext uri="{FF2B5EF4-FFF2-40B4-BE49-F238E27FC236}">
                <a16:creationId xmlns:a16="http://schemas.microsoft.com/office/drawing/2014/main" id="{70D3708C-F32D-441E-BD5C-C6922C9AA1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92" y="264695"/>
            <a:ext cx="2784157" cy="37538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Bilde 19" descr="Et bilde som inneholder person, utendørs, vann, himmel&#10;&#10;Beskrivelse som er generert med svært høy visshet">
            <a:extLst>
              <a:ext uri="{FF2B5EF4-FFF2-40B4-BE49-F238E27FC236}">
                <a16:creationId xmlns:a16="http://schemas.microsoft.com/office/drawing/2014/main" id="{5D4142B3-AC86-4E1F-AEEC-FA3B6C2C9D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135" y="269207"/>
            <a:ext cx="2759242" cy="41388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Bilde 20" descr="Et bilde som inneholder person, utendørs, mann, himmel&#10;&#10;Beskrivelse som er generert med svært høy visshet">
            <a:extLst>
              <a:ext uri="{FF2B5EF4-FFF2-40B4-BE49-F238E27FC236}">
                <a16:creationId xmlns:a16="http://schemas.microsoft.com/office/drawing/2014/main" id="{A9B6FDD1-43EA-438B-99ED-F6CCE8448B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111" y="2471693"/>
            <a:ext cx="3289730" cy="438630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2" name="Bilde 21" descr="Et bilde som inneholder sitter, bil&#10;&#10;Beskrivelse som er generert med høy visshet">
            <a:extLst>
              <a:ext uri="{FF2B5EF4-FFF2-40B4-BE49-F238E27FC236}">
                <a16:creationId xmlns:a16="http://schemas.microsoft.com/office/drawing/2014/main" id="{BC96931D-EABD-4D66-A69F-60545A4E61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79" y="2286000"/>
            <a:ext cx="2960288" cy="4572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Bilde 23" descr="Et bilde som inneholder person, mann, kutte, innendørs&#10;&#10;Beskrivelse som er generert med svært høy visshet">
            <a:extLst>
              <a:ext uri="{FF2B5EF4-FFF2-40B4-BE49-F238E27FC236}">
                <a16:creationId xmlns:a16="http://schemas.microsoft.com/office/drawing/2014/main" id="{ADA34E43-8352-47E7-99D1-1055475CAC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378" y="3009399"/>
            <a:ext cx="4572000" cy="3429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5" name="Rektangel 24">
            <a:extLst>
              <a:ext uri="{FF2B5EF4-FFF2-40B4-BE49-F238E27FC236}">
                <a16:creationId xmlns:a16="http://schemas.microsoft.com/office/drawing/2014/main" id="{052EC9D0-93BF-4BB6-BDB5-ECB341ABD68D}"/>
              </a:ext>
            </a:extLst>
          </p:cNvPr>
          <p:cNvSpPr/>
          <p:nvPr/>
        </p:nvSpPr>
        <p:spPr>
          <a:xfrm>
            <a:off x="0" y="5582653"/>
            <a:ext cx="12192000" cy="13023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1B4F84F8-ACC1-4AA1-818C-68375F68CD76}"/>
              </a:ext>
            </a:extLst>
          </p:cNvPr>
          <p:cNvSpPr txBox="1"/>
          <p:nvPr/>
        </p:nvSpPr>
        <p:spPr>
          <a:xfrm>
            <a:off x="980557" y="5805570"/>
            <a:ext cx="5074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Century Gothic" panose="020B0502020202020204" pitchFamily="34" charset="0"/>
              </a:rPr>
              <a:t>680 reiser t/r Leknes – Bodø for våre folk og samarbeidspartnere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E60AE67C-E751-4886-BC06-FD086F46D913}"/>
              </a:ext>
            </a:extLst>
          </p:cNvPr>
          <p:cNvSpPr txBox="1"/>
          <p:nvPr/>
        </p:nvSpPr>
        <p:spPr>
          <a:xfrm>
            <a:off x="7162281" y="5990237"/>
            <a:ext cx="5074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Century Gothic" panose="020B0502020202020204" pitchFamily="34" charset="0"/>
              </a:rPr>
              <a:t>Tilsvarer 32 fulle fly!</a:t>
            </a:r>
          </a:p>
        </p:txBody>
      </p:sp>
    </p:spTree>
    <p:extLst>
      <p:ext uri="{BB962C8B-B14F-4D97-AF65-F5344CB8AC3E}">
        <p14:creationId xmlns:p14="http://schemas.microsoft.com/office/powerpoint/2010/main" val="2790011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80D52C4A-46BE-41A0-849D-E21354506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336" y="474695"/>
            <a:ext cx="5256126" cy="590861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373C30E0-FC62-49C9-B6F2-699D145954F4}"/>
              </a:ext>
            </a:extLst>
          </p:cNvPr>
          <p:cNvSpPr txBox="1"/>
          <p:nvPr/>
        </p:nvSpPr>
        <p:spPr>
          <a:xfrm>
            <a:off x="966538" y="1684422"/>
            <a:ext cx="4680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>
                <a:latin typeface="Century Gothic" panose="020B0502020202020204" pitchFamily="34" charset="0"/>
              </a:rPr>
              <a:t>Dagens rutetilbud fra Leknes</a:t>
            </a:r>
          </a:p>
        </p:txBody>
      </p:sp>
    </p:spTree>
    <p:extLst>
      <p:ext uri="{BB962C8B-B14F-4D97-AF65-F5344CB8AC3E}">
        <p14:creationId xmlns:p14="http://schemas.microsoft.com/office/powerpoint/2010/main" val="4144288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9C408BFA-0D7A-4253-9F9E-0BC68286F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461" y="440122"/>
            <a:ext cx="5998418" cy="5260518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1BD71494-AA75-4C68-A147-FAE504C099D0}"/>
              </a:ext>
            </a:extLst>
          </p:cNvPr>
          <p:cNvSpPr txBox="1"/>
          <p:nvPr/>
        </p:nvSpPr>
        <p:spPr>
          <a:xfrm>
            <a:off x="2891461" y="5956213"/>
            <a:ext cx="5998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>
                <a:latin typeface="Century Gothic" panose="020B0502020202020204" pitchFamily="34" charset="0"/>
              </a:rPr>
              <a:t>Konsekvensen av WF 805</a:t>
            </a:r>
          </a:p>
        </p:txBody>
      </p:sp>
    </p:spTree>
    <p:extLst>
      <p:ext uri="{BB962C8B-B14F-4D97-AF65-F5344CB8AC3E}">
        <p14:creationId xmlns:p14="http://schemas.microsoft.com/office/powerpoint/2010/main" val="3448479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2216</TotalTime>
  <Words>464</Words>
  <Application>Microsoft Office PowerPoint</Application>
  <PresentationFormat>Widescreen</PresentationFormat>
  <Paragraphs>116</Paragraphs>
  <Slides>22</Slides>
  <Notes>14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Øystein</dc:creator>
  <cp:lastModifiedBy>Mette Thøring</cp:lastModifiedBy>
  <cp:revision>103</cp:revision>
  <dcterms:created xsi:type="dcterms:W3CDTF">2018-07-11T09:28:50Z</dcterms:created>
  <dcterms:modified xsi:type="dcterms:W3CDTF">2018-10-23T13:23:52Z</dcterms:modified>
</cp:coreProperties>
</file>